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55"/>
  </p:handoutMasterIdLst>
  <p:sldIdLst>
    <p:sldId id="256" r:id="rId3"/>
    <p:sldId id="298" r:id="rId4"/>
    <p:sldId id="299" r:id="rId6"/>
    <p:sldId id="300" r:id="rId7"/>
    <p:sldId id="301" r:id="rId8"/>
    <p:sldId id="302" r:id="rId9"/>
    <p:sldId id="303" r:id="rId10"/>
    <p:sldId id="343" r:id="rId11"/>
    <p:sldId id="257" r:id="rId12"/>
    <p:sldId id="258" r:id="rId13"/>
    <p:sldId id="259" r:id="rId14"/>
    <p:sldId id="260" r:id="rId15"/>
    <p:sldId id="383" r:id="rId16"/>
    <p:sldId id="384" r:id="rId17"/>
    <p:sldId id="385" r:id="rId18"/>
    <p:sldId id="386" r:id="rId19"/>
    <p:sldId id="387" r:id="rId20"/>
    <p:sldId id="388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4" r:id="rId53"/>
    <p:sldId id="293" r:id="rId54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6357-78B1-4E8B-BC74-D18394D1E7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5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tags" Target="../tags/tag39.xml"/><Relationship Id="rId4" Type="http://schemas.openxmlformats.org/officeDocument/2006/relationships/image" Target="../media/image5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7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7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tags" Target="../tags/tag68.xml"/><Relationship Id="rId4" Type="http://schemas.openxmlformats.org/officeDocument/2006/relationships/image" Target="../media/image5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4.xml"/><Relationship Id="rId6" Type="http://schemas.openxmlformats.org/officeDocument/2006/relationships/image" Target="../media/image9.png"/><Relationship Id="rId5" Type="http://schemas.openxmlformats.org/officeDocument/2006/relationships/tags" Target="../tags/tag73.xml"/><Relationship Id="rId4" Type="http://schemas.openxmlformats.org/officeDocument/2006/relationships/image" Target="../media/image5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9.xml"/><Relationship Id="rId6" Type="http://schemas.openxmlformats.org/officeDocument/2006/relationships/image" Target="../media/image10.png"/><Relationship Id="rId5" Type="http://schemas.openxmlformats.org/officeDocument/2006/relationships/tags" Target="../tags/tag78.xml"/><Relationship Id="rId4" Type="http://schemas.openxmlformats.org/officeDocument/2006/relationships/image" Target="../media/image5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84.xml"/><Relationship Id="rId6" Type="http://schemas.openxmlformats.org/officeDocument/2006/relationships/image" Target="../media/image11.png"/><Relationship Id="rId5" Type="http://schemas.openxmlformats.org/officeDocument/2006/relationships/tags" Target="../tags/tag83.xml"/><Relationship Id="rId4" Type="http://schemas.openxmlformats.org/officeDocument/2006/relationships/image" Target="../media/image5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image" Target="../media/image5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.xml"/><Relationship Id="rId4" Type="http://schemas.openxmlformats.org/officeDocument/2006/relationships/image" Target="../media/image5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7.xml"/><Relationship Id="rId5" Type="http://schemas.openxmlformats.org/officeDocument/2006/relationships/image" Target="../media/image5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2.xml"/><Relationship Id="rId5" Type="http://schemas.openxmlformats.org/officeDocument/2006/relationships/image" Target="../media/image5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07.xml"/><Relationship Id="rId6" Type="http://schemas.openxmlformats.org/officeDocument/2006/relationships/image" Target="../media/image12.png"/><Relationship Id="rId5" Type="http://schemas.openxmlformats.org/officeDocument/2006/relationships/tags" Target="../tags/tag106.xml"/><Relationship Id="rId4" Type="http://schemas.openxmlformats.org/officeDocument/2006/relationships/image" Target="../media/image5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image" Target="../media/image5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7.pn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9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tags" Target="../tags/tag118.xml"/><Relationship Id="rId3" Type="http://schemas.openxmlformats.org/officeDocument/2006/relationships/image" Target="../media/image7.pn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7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7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tags" Target="../tags/tag130.xml"/><Relationship Id="rId3" Type="http://schemas.openxmlformats.org/officeDocument/2006/relationships/image" Target="../media/image7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7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7.png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image" Target="../media/image7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image" Target="../media/image7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7.pn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image" Target="../media/image7.png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7.pn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7.png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7.pn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9.xml"/><Relationship Id="rId2" Type="http://schemas.openxmlformats.org/officeDocument/2006/relationships/image" Target="../media/image14.png"/><Relationship Id="rId1" Type="http://schemas.openxmlformats.org/officeDocument/2006/relationships/tags" Target="../tags/tag168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image" Target="../media/image7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image" Target="../media/image7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7.png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7.pn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image" Target="../media/image7.png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image" Target="../media/image7.png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7.png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7.png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优集芳华色彩操作</a:t>
            </a:r>
            <a:endParaRPr lang="zh-CN" altLang="en-US" dirty="0"/>
          </a:p>
        </p:txBody>
      </p:sp>
      <p:pic>
        <p:nvPicPr>
          <p:cNvPr id="2" name="图片 1" descr="2018-05-28 10:17:51.369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81915"/>
            <a:ext cx="11831955" cy="6844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0740" y="2700020"/>
            <a:ext cx="6706235" cy="1457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p>
            <a:pPr lvl="1" indent="0">
              <a:lnSpc>
                <a:spcPct val="130000"/>
              </a:lnSpc>
              <a:buNone/>
            </a:pPr>
            <a:r>
              <a:rPr lang="zh-CN" altLang="en-US" sz="6600" b="1">
                <a:solidFill>
                  <a:srgbClr val="FF0000"/>
                </a:solidFill>
              </a:rPr>
              <a:t>优集芳华色彩学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38975" y="5100320"/>
            <a:ext cx="4972685" cy="1417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5400" b="1">
                <a:solidFill>
                  <a:srgbClr val="002060"/>
                </a:solidFill>
              </a:rPr>
              <a:t>上优酷</a:t>
            </a:r>
            <a:r>
              <a:rPr lang="zh-CN" altLang="en-US" sz="8800" b="1">
                <a:solidFill>
                  <a:srgbClr val="FF0000"/>
                </a:solidFill>
              </a:rPr>
              <a:t>看</a:t>
            </a:r>
            <a:r>
              <a:rPr lang="zh-CN" altLang="en-US" sz="5400" b="1">
                <a:solidFill>
                  <a:srgbClr val="002060"/>
                </a:solidFill>
              </a:rPr>
              <a:t>优集</a:t>
            </a:r>
            <a:endParaRPr lang="zh-CN" altLang="en-US" sz="5400" b="1">
              <a:solidFill>
                <a:srgbClr val="00206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 </a:t>
            </a:r>
            <a:r>
              <a:rPr lang="en-US" altLang="zh-CN" dirty="0" smtClean="0">
                <a:solidFill>
                  <a:schemeClr val="tx1"/>
                </a:solidFill>
              </a:rPr>
              <a:t>0/00</a:t>
            </a:r>
            <a:r>
              <a:rPr dirty="0" smtClean="0">
                <a:solidFill>
                  <a:schemeClr val="tx1"/>
                </a:solidFill>
              </a:rPr>
              <a:t>染膏</a:t>
            </a:r>
            <a:r>
              <a:rPr lang="en-US" altLang="zh-CN" dirty="0" smtClean="0">
                <a:solidFill>
                  <a:schemeClr val="tx1"/>
                </a:solidFill>
              </a:rPr>
              <a:t>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3" name="文本占位符 14"/>
          <p:cNvSpPr txBox="1"/>
          <p:nvPr>
            <p:custDataLst>
              <p:tags r:id="rId2"/>
            </p:custDataLst>
          </p:nvPr>
        </p:nvSpPr>
        <p:spPr>
          <a:xfrm>
            <a:off x="329565" y="1439545"/>
            <a:ext cx="7618730" cy="545528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 smtClean="0">
                <a:solidFill>
                  <a:schemeClr val="tx1"/>
                </a:solidFill>
              </a:rPr>
              <a:t>0/00的作用妙用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你所不知道的神奇 0/00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10/00提浅，褪色（褪色天然色素2一3度）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提亮例：提浅：目标7/3，没有7/3只有6/3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《6/3＋0/00＋6％》比例3:1:4例：褪色·洗色：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00/00＋双氧（替代漂粉）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注意：0/00＋双氧 ，不能替代漂粉例：</a:t>
            </a:r>
            <a:endParaRPr lang="zh-CN" altLang="en-US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  <a:p>
            <a:r>
              <a:rPr lang="zh-CN" altLang="en-US" sz="2100" dirty="0" smtClean="0">
                <a:solidFill>
                  <a:schemeClr val="tx1"/>
                </a:solidFill>
              </a:rPr>
              <a:t>提亮：5/3+0/00+0/33+9％＝5/3</a:t>
            </a:r>
            <a:r>
              <a:rPr lang="en-US" altLang="zh-CN" sz="2100" dirty="0" smtClean="0">
                <a:solidFill>
                  <a:schemeClr val="tx1"/>
                </a:solidFill>
              </a:rPr>
              <a:t>3</a:t>
            </a:r>
            <a:endParaRPr lang="en-US" altLang="zh-CN" sz="2100" dirty="0" smtClean="0">
              <a:solidFill>
                <a:schemeClr val="tx1"/>
              </a:solidFill>
            </a:endParaRPr>
          </a:p>
          <a:p>
            <a:endParaRPr lang="zh-CN" altLang="en-US" sz="600" dirty="0" smtClean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0/28</a:t>
            </a:r>
            <a:r>
              <a:rPr dirty="0" smtClean="0">
                <a:solidFill>
                  <a:schemeClr val="tx1"/>
                </a:solidFill>
              </a:rPr>
              <a:t>染膏</a:t>
            </a:r>
            <a:r>
              <a:rPr lang="en-US" altLang="zh-CN" dirty="0" smtClean="0">
                <a:solidFill>
                  <a:schemeClr val="tx1"/>
                </a:solidFill>
              </a:rPr>
              <a:t>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40105" y="1559560"/>
            <a:ext cx="5147945" cy="418020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0/28</a:t>
            </a:r>
            <a:r>
              <a:rPr lang="zh-CN" altLang="en-US" dirty="0" smtClean="0">
                <a:solidFill>
                  <a:schemeClr val="tx1"/>
                </a:solidFill>
              </a:rPr>
              <a:t>青蓝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调彩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对冲橙色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0/11</a:t>
            </a:r>
            <a:r>
              <a:rPr dirty="0" smtClean="0">
                <a:solidFill>
                  <a:schemeClr val="tx1"/>
                </a:solidFill>
              </a:rPr>
              <a:t>色彩操作方法 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7937" y="1559367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0/11调彩 蓝色混合</a:t>
            </a:r>
            <a:r>
              <a:rPr lang="zh-CN" altLang="en-US" dirty="0" smtClean="0">
                <a:solidFill>
                  <a:schemeClr val="tx1"/>
                </a:solidFill>
              </a:rPr>
              <a:t>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去橙色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万能的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2" name="图片 1" descr="2018-05-25 15:29:18.192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635" y="1439545"/>
            <a:ext cx="6866255" cy="50260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5/11操作方法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5/115</a:t>
            </a:r>
            <a:r>
              <a:rPr lang="zh-CN" altLang="en-US" sz="2800" smtClean="0">
                <a:solidFill>
                  <a:schemeClr val="tx1"/>
                </a:solidFill>
              </a:rPr>
              <a:t>度灰色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5/11+6%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endParaRPr lang="en-US" altLang="zh-CN" sz="2800" smtClean="0">
              <a:solidFill>
                <a:schemeClr val="tx1"/>
              </a:solidFill>
            </a:endParaRPr>
          </a:p>
          <a:p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7/11操作方法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7/11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</a:t>
            </a:r>
            <a:r>
              <a:rPr lang="zh-CN" altLang="en-US" sz="2800" smtClean="0">
                <a:solidFill>
                  <a:schemeClr val="tx1"/>
                </a:solidFill>
              </a:rPr>
              <a:t>度灰色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7/11+9%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12%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1:1.5或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1:2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自然停放</a:t>
            </a:r>
            <a:r>
              <a:rPr lang="en-US" altLang="zh-CN" sz="2800" smtClean="0">
                <a:solidFill>
                  <a:schemeClr val="tx1"/>
                </a:solidFill>
              </a:rPr>
              <a:t>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8/11操作方法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8/11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</a:t>
            </a:r>
            <a:r>
              <a:rPr lang="zh-CN" altLang="en-US" sz="2800" smtClean="0">
                <a:solidFill>
                  <a:schemeClr val="tx1"/>
                </a:solidFill>
              </a:rPr>
              <a:t>度灰色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8</a:t>
            </a:r>
            <a:r>
              <a:rPr lang="zh-CN" altLang="en-US" sz="2800" smtClean="0">
                <a:solidFill>
                  <a:schemeClr val="tx1"/>
                </a:solidFill>
              </a:rPr>
              <a:t>度半以上</a:t>
            </a:r>
            <a:r>
              <a:rPr lang="en-US" altLang="zh-CN" sz="2800" smtClean="0">
                <a:solidFill>
                  <a:schemeClr val="tx1"/>
                </a:solidFill>
              </a:rPr>
              <a:t>9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8/11+3%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自然停放</a:t>
            </a:r>
            <a:r>
              <a:rPr lang="en-US" altLang="zh-CN" sz="2800" smtClean="0">
                <a:solidFill>
                  <a:schemeClr val="tx1"/>
                </a:solidFill>
              </a:rPr>
              <a:t>30分钟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5/77操作方法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5/77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</a:t>
            </a:r>
            <a:r>
              <a:rPr lang="zh-CN" altLang="en-US" sz="2800" smtClean="0">
                <a:solidFill>
                  <a:schemeClr val="tx1"/>
                </a:solidFill>
              </a:rPr>
              <a:t>度棕色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5/77+6%=1:1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7/77操作方法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7/77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</a:t>
            </a:r>
            <a:r>
              <a:rPr lang="zh-CN" altLang="en-US" sz="2800" smtClean="0">
                <a:solidFill>
                  <a:schemeClr val="tx1"/>
                </a:solidFill>
              </a:rPr>
              <a:t>度棕色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7/77+9%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12%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9/77操作方法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9/77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</a:t>
            </a:r>
            <a:r>
              <a:rPr lang="zh-CN" altLang="en-US" sz="2800" smtClean="0">
                <a:solidFill>
                  <a:schemeClr val="tx1"/>
                </a:solidFill>
              </a:rPr>
              <a:t>度棕色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8:30以上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9/77+3%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自然停放30分钟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6/12色彩操作方法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314960" y="1559560"/>
            <a:ext cx="5147945" cy="43294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solidFill>
                  <a:schemeClr val="tx1"/>
                </a:solidFill>
              </a:rPr>
              <a:t>6/12=6</a:t>
            </a:r>
            <a:r>
              <a:rPr lang="zh-CN" altLang="en-US" sz="4800" dirty="0" smtClean="0">
                <a:solidFill>
                  <a:schemeClr val="tx1"/>
                </a:solidFill>
              </a:rPr>
              <a:t>度闷青色</a:t>
            </a:r>
            <a:endParaRPr lang="zh-CN" altLang="en-US" sz="4800" dirty="0" smtClean="0">
              <a:solidFill>
                <a:schemeClr val="tx1"/>
              </a:solidFill>
            </a:endParaRPr>
          </a:p>
          <a:p>
            <a:r>
              <a:rPr lang="zh-CN" altLang="en-US" sz="4800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sz="4800" dirty="0" smtClean="0">
                <a:solidFill>
                  <a:schemeClr val="tx1"/>
                </a:solidFill>
              </a:rPr>
              <a:t>3-5</a:t>
            </a:r>
            <a:r>
              <a:rPr lang="zh-CN" altLang="en-US" sz="4800" dirty="0" smtClean="0">
                <a:solidFill>
                  <a:schemeClr val="tx1"/>
                </a:solidFill>
              </a:rPr>
              <a:t>度</a:t>
            </a:r>
            <a:endParaRPr lang="zh-CN" altLang="en-US" sz="4800" dirty="0" smtClean="0">
              <a:solidFill>
                <a:schemeClr val="tx1"/>
              </a:solidFill>
            </a:endParaRPr>
          </a:p>
          <a:p>
            <a:r>
              <a:rPr lang="en-US" altLang="zh-CN" sz="4800" dirty="0" smtClean="0">
                <a:solidFill>
                  <a:schemeClr val="tx1"/>
                </a:solidFill>
              </a:rPr>
              <a:t>6/12+9%</a:t>
            </a:r>
            <a:r>
              <a:rPr lang="zh-CN" altLang="en-US" sz="4800" dirty="0" smtClean="0">
                <a:solidFill>
                  <a:schemeClr val="tx1"/>
                </a:solidFill>
              </a:rPr>
              <a:t>（</a:t>
            </a:r>
            <a:r>
              <a:rPr lang="en-US" altLang="zh-CN" sz="4800" dirty="0" smtClean="0">
                <a:solidFill>
                  <a:schemeClr val="tx1"/>
                </a:solidFill>
              </a:rPr>
              <a:t>12%</a:t>
            </a:r>
            <a:r>
              <a:rPr lang="zh-CN" altLang="en-US" sz="4800" dirty="0" smtClean="0">
                <a:solidFill>
                  <a:schemeClr val="tx1"/>
                </a:solidFill>
              </a:rPr>
              <a:t>）</a:t>
            </a:r>
            <a:endParaRPr lang="zh-CN" altLang="en-US" sz="4800" dirty="0" smtClean="0">
              <a:solidFill>
                <a:schemeClr val="tx1"/>
              </a:solidFill>
            </a:endParaRPr>
          </a:p>
          <a:p>
            <a:r>
              <a:rPr lang="en-US" altLang="zh-CN" sz="4800" dirty="0" smtClean="0">
                <a:solidFill>
                  <a:schemeClr val="tx1"/>
                </a:solidFill>
              </a:rPr>
              <a:t>1:1</a:t>
            </a:r>
            <a:endParaRPr lang="en-US" altLang="zh-CN" sz="4800" dirty="0" smtClean="0">
              <a:solidFill>
                <a:schemeClr val="tx1"/>
              </a:solidFill>
            </a:endParaRPr>
          </a:p>
          <a:p>
            <a:r>
              <a:rPr lang="en-US" altLang="zh-CN" sz="4800" dirty="0" smtClean="0">
                <a:solidFill>
                  <a:schemeClr val="tx1"/>
                </a:solidFill>
              </a:rPr>
              <a:t>自然停放45分钟</a:t>
            </a:r>
            <a:endParaRPr lang="en-US" altLang="zh-CN" sz="4800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2" name="图片 1" descr="2018-05-24 15:47:34.315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905" y="1474470"/>
            <a:ext cx="6529070" cy="50749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sp>
        <p:nvSpPr>
          <p:cNvPr id="7" name="文本占位符 3"/>
          <p:cNvSpPr txBox="1"/>
          <p:nvPr>
            <p:custDataLst>
              <p:tags r:id="rId2"/>
            </p:custDataLst>
          </p:nvPr>
        </p:nvSpPr>
        <p:spPr>
          <a:xfrm>
            <a:off x="443865" y="1467485"/>
            <a:ext cx="7989570" cy="5201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tx1"/>
                </a:solidFill>
              </a:rPr>
              <a:t>产品成分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kumimoji="1" lang="zh-CN" altLang="en-US" sz="2800" dirty="0" smtClean="0">
                <a:sym typeface="+mn-ea"/>
              </a:rPr>
              <a:t>精选微分子色素，带来更低阿莫尼亚，给头发更温和染发</a:t>
            </a:r>
            <a:endParaRPr kumimoji="1" lang="zh-CN" altLang="en-US" sz="2800" dirty="0" smtClean="0">
              <a:sym typeface="+mn-ea"/>
            </a:endParaRPr>
          </a:p>
          <a:p>
            <a:r>
              <a:rPr kumimoji="1" lang="zh-CN" altLang="en-US" sz="2800" dirty="0" smtClean="0">
                <a:sym typeface="+mn-ea"/>
              </a:rPr>
              <a:t>不含对本二氨</a:t>
            </a:r>
            <a:endParaRPr kumimoji="1" lang="zh-CN" altLang="en-US" sz="2800" dirty="0" smtClean="0">
              <a:sym typeface="+mn-ea"/>
            </a:endParaRPr>
          </a:p>
          <a:p>
            <a:r>
              <a:rPr kumimoji="1" lang="zh-CN" altLang="en-US" sz="2800" dirty="0" smtClean="0">
                <a:sym typeface="+mn-ea"/>
              </a:rPr>
              <a:t>膏体以天然成份为基础</a:t>
            </a:r>
            <a:endParaRPr kumimoji="1" lang="en-US" altLang="zh-CN" sz="2800" dirty="0" smtClean="0"/>
          </a:p>
          <a:p>
            <a:r>
              <a:rPr kumimoji="1" lang="zh-CN" altLang="en-US" sz="2800" dirty="0" smtClean="0">
                <a:sym typeface="+mn-ea"/>
              </a:rPr>
              <a:t>来自澳洲羊毛醇，提取羊毛脂</a:t>
            </a:r>
            <a:endParaRPr kumimoji="1" lang="en-US" altLang="zh-CN" sz="2800" dirty="0" smtClean="0"/>
          </a:p>
          <a:p>
            <a:r>
              <a:rPr kumimoji="1" lang="zh-CN" altLang="en-US" sz="2800" dirty="0" smtClean="0">
                <a:sym typeface="+mn-ea"/>
              </a:rPr>
              <a:t>富含天然椰子油</a:t>
            </a:r>
            <a:endParaRPr kumimoji="1" lang="en-US" altLang="zh-CN" sz="2800" dirty="0" smtClean="0"/>
          </a:p>
          <a:p>
            <a:r>
              <a:rPr kumimoji="1" lang="zh-CN" altLang="en-US" sz="2800" dirty="0" smtClean="0">
                <a:sym typeface="+mn-ea"/>
              </a:rPr>
              <a:t>富含食品级维生素</a:t>
            </a:r>
            <a:r>
              <a:rPr kumimoji="1" lang="en-US" altLang="zh-CN" sz="2800" dirty="0" smtClean="0">
                <a:sym typeface="+mn-ea"/>
              </a:rPr>
              <a:t>c,</a:t>
            </a:r>
            <a:r>
              <a:rPr kumimoji="1" lang="zh-CN" altLang="en-US" sz="2800" dirty="0" smtClean="0">
                <a:sym typeface="+mn-ea"/>
              </a:rPr>
              <a:t>给头发更好呵护</a:t>
            </a:r>
            <a:endParaRPr kumimoji="1" lang="en-US" altLang="zh-CN" sz="2800" dirty="0" smtClean="0"/>
          </a:p>
          <a:p>
            <a:r>
              <a:rPr kumimoji="1" lang="zh-CN" altLang="en-US" sz="2800" dirty="0" smtClean="0">
                <a:sym typeface="+mn-ea"/>
              </a:rPr>
              <a:t>丰富的酯类成份呵护毛发的同时，并给膏体更好的附着性，更容易混合和涂抹，不会产生滴落；</a:t>
            </a:r>
            <a:endParaRPr kumimoji="1" lang="en-US" altLang="zh-CN" sz="2800" dirty="0"/>
          </a:p>
          <a:p>
            <a:endParaRPr kumimoji="1" lang="zh-CN" altLang="en-US" sz="2800" dirty="0"/>
          </a:p>
          <a:p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3" name="图片 2" descr="2018-05-30 15:59:42.298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85" y="9525"/>
            <a:ext cx="3032760" cy="26447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7/1</a:t>
            </a:r>
            <a:r>
              <a:rPr lang="en-US" altLang="zh-CN" dirty="0" smtClean="0">
                <a:solidFill>
                  <a:schemeClr val="tx1"/>
                </a:solidFill>
              </a:rPr>
              <a:t>2操作方法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8200" y="1559560"/>
            <a:ext cx="5147945" cy="42697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 smtClean="0">
                <a:solidFill>
                  <a:schemeClr val="tx1"/>
                </a:solidFill>
              </a:rPr>
              <a:t>7/12</a:t>
            </a:r>
            <a:r>
              <a:rPr lang="zh-CN" altLang="en-US" sz="4400" dirty="0" smtClean="0">
                <a:solidFill>
                  <a:schemeClr val="tx1"/>
                </a:solidFill>
              </a:rPr>
              <a:t>中亚麻灰青</a:t>
            </a:r>
            <a:endParaRPr lang="zh-CN" altLang="en-US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sz="4400" dirty="0" smtClean="0">
                <a:solidFill>
                  <a:schemeClr val="tx1"/>
                </a:solidFill>
              </a:rPr>
              <a:t>3-5</a:t>
            </a:r>
            <a:r>
              <a:rPr lang="zh-CN" altLang="en-US" sz="4400" dirty="0" smtClean="0">
                <a:solidFill>
                  <a:schemeClr val="tx1"/>
                </a:solidFill>
              </a:rPr>
              <a:t>度</a:t>
            </a:r>
            <a:endParaRPr lang="zh-CN" altLang="en-US" sz="4400" dirty="0" smtClean="0">
              <a:solidFill>
                <a:schemeClr val="tx1"/>
              </a:solidFill>
            </a:endParaRPr>
          </a:p>
          <a:p>
            <a:r>
              <a:rPr lang="en-US" altLang="zh-CN" sz="4400" dirty="0" smtClean="0">
                <a:solidFill>
                  <a:schemeClr val="tx1"/>
                </a:solidFill>
              </a:rPr>
              <a:t>7/12+0/28+12%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en-US" altLang="zh-CN" sz="4400" dirty="0" smtClean="0">
                <a:solidFill>
                  <a:schemeClr val="tx1"/>
                </a:solidFill>
              </a:rPr>
              <a:t>85+15+12%=1:1:1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en-US" altLang="zh-CN" sz="4400" dirty="0" smtClean="0">
                <a:solidFill>
                  <a:schemeClr val="tx1"/>
                </a:solidFill>
              </a:rPr>
              <a:t>自然停放45分钟</a:t>
            </a:r>
            <a:endParaRPr lang="en-US" altLang="zh-CN" sz="4400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2" name="图片 1" descr="2018-05-24 15:49:51.662000"/>
          <p:cNvPicPr>
            <a:picLocks noChangeAspect="1"/>
          </p:cNvPicPr>
          <p:nvPr/>
        </p:nvPicPr>
        <p:blipFill>
          <a:blip r:embed="rId6"/>
          <a:srcRect l="426" t="-6311" b="8252"/>
          <a:stretch>
            <a:fillRect/>
          </a:stretch>
        </p:blipFill>
        <p:spPr>
          <a:xfrm>
            <a:off x="5707380" y="886460"/>
            <a:ext cx="6993255" cy="60267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1823403" y="25907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8/12染膏操作方法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170815" y="1241425"/>
            <a:ext cx="5088255" cy="39700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>
                <a:solidFill>
                  <a:schemeClr val="tx1"/>
                </a:solidFill>
              </a:rPr>
              <a:t>8/12浅亚麻灰</a:t>
            </a:r>
            <a:r>
              <a:rPr lang="zh-CN" altLang="en-US" sz="4000" dirty="0" smtClean="0">
                <a:solidFill>
                  <a:schemeClr val="tx1"/>
                </a:solidFill>
              </a:rPr>
              <a:t>青</a:t>
            </a:r>
            <a:endParaRPr lang="zh-CN" altLang="en-US" sz="4000" dirty="0" smtClean="0">
              <a:solidFill>
                <a:schemeClr val="tx1"/>
              </a:solidFill>
            </a:endParaRPr>
          </a:p>
          <a:p>
            <a:r>
              <a:rPr lang="zh-CN" altLang="en-US" sz="4000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sz="4000" dirty="0" smtClean="0">
                <a:solidFill>
                  <a:schemeClr val="tx1"/>
                </a:solidFill>
              </a:rPr>
              <a:t>8-10</a:t>
            </a:r>
            <a:r>
              <a:rPr lang="zh-CN" altLang="en-US" sz="4000" dirty="0" smtClean="0">
                <a:solidFill>
                  <a:schemeClr val="tx1"/>
                </a:solidFill>
              </a:rPr>
              <a:t>度</a:t>
            </a:r>
            <a:endParaRPr lang="zh-CN" altLang="en-US" sz="4000" dirty="0" smtClean="0">
              <a:solidFill>
                <a:schemeClr val="tx1"/>
              </a:solidFill>
            </a:endParaRPr>
          </a:p>
          <a:p>
            <a:r>
              <a:rPr lang="en-US" altLang="zh-CN" sz="4000" dirty="0" smtClean="0">
                <a:solidFill>
                  <a:schemeClr val="tx1"/>
                </a:solidFill>
              </a:rPr>
              <a:t>8/12+3%</a:t>
            </a:r>
            <a:r>
              <a:rPr lang="zh-CN" altLang="en-US" sz="4000" dirty="0" smtClean="0">
                <a:solidFill>
                  <a:schemeClr val="tx1"/>
                </a:solidFill>
              </a:rPr>
              <a:t>（</a:t>
            </a:r>
            <a:r>
              <a:rPr lang="en-US" altLang="zh-CN" sz="4000" dirty="0" smtClean="0">
                <a:solidFill>
                  <a:schemeClr val="tx1"/>
                </a:solidFill>
              </a:rPr>
              <a:t>6%</a:t>
            </a:r>
            <a:r>
              <a:rPr lang="zh-CN" altLang="en-US" sz="4000" dirty="0" smtClean="0">
                <a:solidFill>
                  <a:schemeClr val="tx1"/>
                </a:solidFill>
              </a:rPr>
              <a:t>）</a:t>
            </a:r>
            <a:r>
              <a:rPr lang="en-US" altLang="zh-CN" sz="4000" dirty="0" smtClean="0">
                <a:solidFill>
                  <a:schemeClr val="tx1"/>
                </a:solidFill>
              </a:rPr>
              <a:t>=1:1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r>
              <a:rPr lang="en-US" altLang="zh-CN" sz="4000" dirty="0" smtClean="0">
                <a:solidFill>
                  <a:schemeClr val="tx1"/>
                </a:solidFill>
              </a:rPr>
              <a:t>自然停放45分钟</a:t>
            </a:r>
            <a:endParaRPr lang="en-US" altLang="zh-CN" sz="4000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4" name="图片 3" descr="2018-05-24 15:52:41.942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090" y="1765935"/>
            <a:ext cx="7702550" cy="4806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0/33操作方法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6722" y="1559367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0/33柠檬</a:t>
            </a:r>
            <a:r>
              <a:rPr lang="zh-CN" altLang="en-US" dirty="0" smtClean="0">
                <a:solidFill>
                  <a:schemeClr val="tx1"/>
                </a:solidFill>
              </a:rPr>
              <a:t>黄色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调彩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对冲紫色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2" name="图片 1" descr="2018-05-25 15:14:09.321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810" y="1439545"/>
            <a:ext cx="7365365" cy="5343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5/33</a:t>
            </a:r>
            <a:r>
              <a:rPr dirty="0" smtClean="0">
                <a:solidFill>
                  <a:schemeClr val="tx1"/>
                </a:solidFill>
              </a:rPr>
              <a:t>染膏操作方法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8200" y="1559560"/>
            <a:ext cx="5147945" cy="469773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5/33浅</a:t>
            </a:r>
            <a:r>
              <a:rPr lang="zh-CN" altLang="en-US" dirty="0" smtClean="0">
                <a:solidFill>
                  <a:schemeClr val="tx1"/>
                </a:solidFill>
              </a:rPr>
              <a:t>褐金色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dirty="0" smtClean="0">
                <a:solidFill>
                  <a:schemeClr val="tx1"/>
                </a:solidFill>
              </a:rPr>
              <a:t>3-5</a:t>
            </a:r>
            <a:r>
              <a:rPr lang="zh-CN" altLang="en-US" dirty="0" smtClean="0">
                <a:solidFill>
                  <a:schemeClr val="tx1"/>
                </a:solidFill>
              </a:rPr>
              <a:t>度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5/33+6%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9%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=1:1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盖白发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5/33+6%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9%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=80+20+100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5" y="1786890"/>
            <a:ext cx="5261610" cy="4086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7/33染膏操作方法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8200" y="1559560"/>
            <a:ext cx="5147945" cy="4638675"/>
          </a:xfrm>
          <a:prstGeom prst="rect">
            <a:avLst/>
          </a:prstGeom>
        </p:spPr>
        <p:txBody>
          <a:bodyPr anchor="ctr" anchorCtr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7/33</a:t>
            </a:r>
            <a:r>
              <a:rPr lang="zh-CN" altLang="en-US" dirty="0" smtClean="0">
                <a:solidFill>
                  <a:schemeClr val="tx1"/>
                </a:solidFill>
              </a:rPr>
              <a:t>深金黄色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dirty="0" smtClean="0">
                <a:solidFill>
                  <a:schemeClr val="tx1"/>
                </a:solidFill>
              </a:rPr>
              <a:t>3-5</a:t>
            </a:r>
            <a:r>
              <a:rPr lang="zh-CN" altLang="en-US" dirty="0" smtClean="0">
                <a:solidFill>
                  <a:schemeClr val="tx1"/>
                </a:solidFill>
              </a:rPr>
              <a:t>度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7/33+0/33+9%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12%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=80+20=1:1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盖白发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7/33+7/0+9%=70+30+100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1559560"/>
            <a:ext cx="5261610" cy="4235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r>
              <a:rPr lang="en-US" altLang="zh-CN" dirty="0" smtClean="0">
                <a:solidFill>
                  <a:schemeClr val="tx1"/>
                </a:solidFill>
              </a:rPr>
              <a:t>/33</a:t>
            </a:r>
            <a:r>
              <a:rPr dirty="0" smtClean="0">
                <a:solidFill>
                  <a:schemeClr val="tx1"/>
                </a:solidFill>
              </a:rPr>
              <a:t>染膏操作方法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7937" y="1559367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9/33</a:t>
            </a:r>
            <a:r>
              <a:rPr lang="zh-CN" altLang="en-US" dirty="0" smtClean="0">
                <a:solidFill>
                  <a:schemeClr val="tx1"/>
                </a:solidFill>
              </a:rPr>
              <a:t>深金黄色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dirty="0" smtClean="0">
                <a:solidFill>
                  <a:schemeClr val="tx1"/>
                </a:solidFill>
              </a:rPr>
              <a:t>8-10</a:t>
            </a:r>
            <a:r>
              <a:rPr lang="zh-CN" altLang="en-US" dirty="0" smtClean="0">
                <a:solidFill>
                  <a:schemeClr val="tx1"/>
                </a:solidFill>
              </a:rPr>
              <a:t>度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9/33+3%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6%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=1:1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3" name="文本占位符 14"/>
          <p:cNvSpPr txBox="1"/>
          <p:nvPr>
            <p:custDataLst>
              <p:tags r:id="rId3"/>
            </p:custDataLst>
          </p:nvPr>
        </p:nvSpPr>
        <p:spPr>
          <a:xfrm>
            <a:off x="837674" y="3777159"/>
            <a:ext cx="5148263" cy="20885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solidFill>
                  <a:schemeClr val="tx1"/>
                </a:solidFill>
              </a:rPr>
              <a:t>请在此处添加文本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5" y="2325370"/>
            <a:ext cx="5261610" cy="35483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12/2</a:t>
            </a:r>
            <a:r>
              <a:rPr dirty="0" smtClean="0">
                <a:solidFill>
                  <a:schemeClr val="tx1"/>
                </a:solidFill>
              </a:rPr>
              <a:t>染膏操作方法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343272" y="2055302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12/22超浅闷</a:t>
            </a:r>
            <a:r>
              <a:rPr lang="zh-CN" altLang="en-US" dirty="0" smtClean="0">
                <a:solidFill>
                  <a:schemeClr val="tx1"/>
                </a:solidFill>
              </a:rPr>
              <a:t>青色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头发底色</a:t>
            </a:r>
            <a:r>
              <a:rPr lang="en-US" altLang="zh-CN" dirty="0" smtClean="0">
                <a:solidFill>
                  <a:schemeClr val="tx1"/>
                </a:solidFill>
              </a:rPr>
              <a:t>9-12</a:t>
            </a:r>
            <a:r>
              <a:rPr lang="zh-CN" altLang="en-US" dirty="0" smtClean="0">
                <a:solidFill>
                  <a:schemeClr val="tx1"/>
                </a:solidFill>
              </a:rPr>
              <a:t>度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12/2+3%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6%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=1:1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3" name="文本占位符 14"/>
          <p:cNvSpPr txBox="1"/>
          <p:nvPr>
            <p:custDataLst>
              <p:tags r:id="rId3"/>
            </p:custDataLst>
          </p:nvPr>
        </p:nvSpPr>
        <p:spPr>
          <a:xfrm>
            <a:off x="837674" y="3777159"/>
            <a:ext cx="5148263" cy="20885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solidFill>
                  <a:schemeClr val="tx1"/>
                </a:solidFill>
              </a:rPr>
              <a:t>请在此处添加文本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5" y="2055495"/>
            <a:ext cx="5261610" cy="38182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0/44</a:t>
            </a:r>
            <a:r>
              <a:rPr dirty="0" smtClean="0">
                <a:solidFill>
                  <a:schemeClr val="tx1"/>
                </a:solidFill>
              </a:rPr>
              <a:t>染膏操作方法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7937" y="1559367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0/44</a:t>
            </a:r>
            <a:r>
              <a:rPr lang="zh-CN" altLang="en-US" dirty="0" smtClean="0">
                <a:solidFill>
                  <a:schemeClr val="tx1"/>
                </a:solidFill>
              </a:rPr>
              <a:t>铜色混合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调彩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对冲色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  <p:pic>
        <p:nvPicPr>
          <p:cNvPr id="3" name="图片 2" descr="2018-05-25 14:49:41.534000"/>
          <p:cNvPicPr>
            <a:picLocks noChangeAspect="1"/>
          </p:cNvPicPr>
          <p:nvPr/>
        </p:nvPicPr>
        <p:blipFill>
          <a:blip r:embed="rId6"/>
          <a:srcRect l="-153" r="16015" b="15862"/>
          <a:stretch>
            <a:fillRect/>
          </a:stretch>
        </p:blipFill>
        <p:spPr>
          <a:xfrm>
            <a:off x="3585210" y="1450340"/>
            <a:ext cx="6565265" cy="5372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48835" y="1903095"/>
            <a:ext cx="6705600" cy="1885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4800">
                <a:solidFill>
                  <a:srgbClr val="C00000"/>
                </a:solidFill>
              </a:rPr>
              <a:t>优集芳华半永久性染膏</a:t>
            </a:r>
            <a:endParaRPr lang="zh-CN" altLang="en-US" sz="4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8835" y="3502660"/>
            <a:ext cx="7105015" cy="3320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6600">
                <a:solidFill>
                  <a:srgbClr val="C00000"/>
                </a:solidFill>
              </a:rPr>
              <a:t>H/44</a:t>
            </a:r>
            <a:endParaRPr lang="en-US" altLang="zh-CN" sz="66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65670" y="3648075"/>
            <a:ext cx="67056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5400">
                <a:solidFill>
                  <a:schemeClr val="accent5"/>
                </a:solidFill>
              </a:rPr>
              <a:t>对冲蓝色调</a:t>
            </a:r>
            <a:endParaRPr lang="zh-CN" altLang="en-US" sz="5400">
              <a:solidFill>
                <a:schemeClr val="accent5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dirty="0" smtClean="0">
                <a:solidFill>
                  <a:schemeClr val="tx1"/>
                </a:solidFill>
              </a:rPr>
              <a:t>4/44</a:t>
            </a:r>
            <a:r>
              <a:rPr dirty="0" smtClean="0">
                <a:solidFill>
                  <a:schemeClr val="tx1"/>
                </a:solidFill>
              </a:rPr>
              <a:t>染膏操作方法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40105" y="1559560"/>
            <a:ext cx="5147945" cy="50165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4/44</a:t>
            </a:r>
            <a:r>
              <a:rPr lang="zh-CN" altLang="en-US" dirty="0" smtClean="0">
                <a:solidFill>
                  <a:schemeClr val="tx1"/>
                </a:solidFill>
              </a:rPr>
              <a:t>深艳红色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头发底色：</a:t>
            </a:r>
            <a:r>
              <a:rPr lang="en-US" altLang="zh-CN" dirty="0" smtClean="0">
                <a:solidFill>
                  <a:schemeClr val="tx1"/>
                </a:solidFill>
              </a:rPr>
              <a:t>3-5</a:t>
            </a:r>
            <a:r>
              <a:rPr lang="zh-CN" altLang="en-US" dirty="0" smtClean="0">
                <a:solidFill>
                  <a:schemeClr val="tx1"/>
                </a:solidFill>
              </a:rPr>
              <a:t>度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4/44+6%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9%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=1:1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盖白发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4/44+4/0+6%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9%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=80+20+100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自然停放45分钟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3789175"/>
            <a:ext cx="5261304" cy="208501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6/44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6/44加强艳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6/44+6%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6/44+6/0+6%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sp>
        <p:nvSpPr>
          <p:cNvPr id="7" name="文本占位符 3"/>
          <p:cNvSpPr txBox="1"/>
          <p:nvPr>
            <p:custDataLst>
              <p:tags r:id="rId2"/>
            </p:custDataLst>
          </p:nvPr>
        </p:nvSpPr>
        <p:spPr>
          <a:xfrm>
            <a:off x="842645" y="1559560"/>
            <a:ext cx="10788650" cy="5389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tx1"/>
                </a:solidFill>
              </a:rPr>
              <a:t>选择染发产品：疼点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产品多多：琳琅满目目不暇接.选择难！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选择便宜的：质量不好！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选择贵的：市场需求不给力！出现退色快！花的不均匀！需要：配方调配！还不一定效果好！调配一次必须要足够的量，否则二次调配不一样…浪费材料增加1到2倍的成本问题。案例：6元的一支染膏正常要用1支半到2支.用配方调配：2-3支左右=2X6=12元普通染发产品，3Ｘ6=18元的成本。成本高怎么办？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30 16:10:57.683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20" y="288290"/>
            <a:ext cx="3789045" cy="26854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0/55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0/55</a:t>
            </a:r>
            <a:r>
              <a:rPr lang="zh-CN" altLang="en-US" sz="2800" smtClean="0">
                <a:solidFill>
                  <a:schemeClr val="tx1"/>
                </a:solidFill>
              </a:rPr>
              <a:t>红色混合色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调彩</a:t>
            </a:r>
            <a:endParaRPr lang="zh-CN" altLang="en-US" sz="2800" smtClean="0">
              <a:solidFill>
                <a:schemeClr val="tx1"/>
              </a:solidFill>
            </a:endParaRPr>
          </a:p>
          <a:p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25 14:37:06.468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690" y="1559560"/>
            <a:ext cx="6726555" cy="4766310"/>
          </a:xfrm>
          <a:prstGeom prst="rect">
            <a:avLst/>
          </a:prstGeom>
        </p:spPr>
      </p:pic>
      <p:pic>
        <p:nvPicPr>
          <p:cNvPr id="3" name="图片 2" descr="2018-05-30 16:43:33.310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095" y="2629535"/>
            <a:ext cx="3569970" cy="39973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6/55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6/55</a:t>
            </a:r>
            <a:r>
              <a:rPr lang="zh-CN" altLang="en-US" sz="2800" smtClean="0">
                <a:solidFill>
                  <a:schemeClr val="tx1"/>
                </a:solidFill>
              </a:rPr>
              <a:t>深金红褐色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6/55+6%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6/55+6/0+6%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8</a:t>
            </a:r>
            <a:r>
              <a:rPr lang="en-US" altLang="zh-CN" sz="4000" smtClean="0">
                <a:solidFill>
                  <a:schemeClr val="tx1"/>
                </a:solidFill>
              </a:rPr>
              <a:t>/55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8/55浅</a:t>
            </a:r>
            <a:r>
              <a:rPr lang="zh-CN" altLang="en-US" sz="2800" smtClean="0">
                <a:solidFill>
                  <a:schemeClr val="tx1"/>
                </a:solidFill>
              </a:rPr>
              <a:t>金红褐色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8/55+9%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12%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</a:t>
            </a:r>
            <a:r>
              <a:rPr lang="en-US" altLang="zh-CN" sz="2800" smtClean="0">
                <a:solidFill>
                  <a:schemeClr val="tx1"/>
                </a:solidFill>
              </a:rPr>
              <a:t>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漂染后操作</a:t>
            </a:r>
            <a:r>
              <a:rPr lang="en-US" altLang="zh-CN" sz="2800" smtClean="0">
                <a:solidFill>
                  <a:schemeClr val="tx1"/>
                </a:solidFill>
              </a:rPr>
              <a:t>8</a:t>
            </a:r>
            <a:r>
              <a:rPr lang="zh-CN" altLang="en-US" sz="2800" smtClean="0">
                <a:solidFill>
                  <a:schemeClr val="tx1"/>
                </a:solidFill>
              </a:rPr>
              <a:t>度以上操作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8/55+3%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1:1自然停放45分钟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0</a:t>
            </a:r>
            <a:r>
              <a:rPr lang="en-US" altLang="zh-CN" sz="4000" smtClean="0">
                <a:solidFill>
                  <a:schemeClr val="tx1"/>
                </a:solidFill>
              </a:rPr>
              <a:t>/66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0/66艳紫罗兰</a:t>
            </a:r>
            <a:r>
              <a:rPr lang="zh-CN" altLang="en-US" sz="2800" smtClean="0">
                <a:solidFill>
                  <a:schemeClr val="tx1"/>
                </a:solidFill>
              </a:rPr>
              <a:t>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调彩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0/66对冲</a:t>
            </a:r>
            <a:r>
              <a:rPr lang="zh-CN" altLang="en-US" sz="2800" smtClean="0">
                <a:solidFill>
                  <a:schemeClr val="tx1"/>
                </a:solidFill>
              </a:rPr>
              <a:t>黄色和橙色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25 14:27:16.011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825" y="1607185"/>
            <a:ext cx="6354445" cy="4643755"/>
          </a:xfrm>
          <a:prstGeom prst="rect">
            <a:avLst/>
          </a:prstGeom>
        </p:spPr>
      </p:pic>
      <p:pic>
        <p:nvPicPr>
          <p:cNvPr id="3" name="图片 2" descr="2018-05-30 16:44:49.634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3636010"/>
            <a:ext cx="3888740" cy="26149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3</a:t>
            </a:r>
            <a:r>
              <a:rPr lang="en-US" altLang="zh-CN" sz="4000" smtClean="0">
                <a:solidFill>
                  <a:schemeClr val="tx1"/>
                </a:solidFill>
              </a:rPr>
              <a:t>/66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3/66浅棕</a:t>
            </a:r>
            <a:r>
              <a:rPr lang="zh-CN" altLang="en-US" sz="2800" smtClean="0">
                <a:solidFill>
                  <a:schemeClr val="tx1"/>
                </a:solidFill>
              </a:rPr>
              <a:t>紫色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头发底色</a:t>
            </a:r>
            <a:r>
              <a:rPr lang="zh-CN" altLang="en-US" sz="2800" smtClean="0">
                <a:solidFill>
                  <a:schemeClr val="tx1"/>
                </a:solidFill>
              </a:rPr>
              <a:t>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3/66+9%=1:1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3/66+6%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=100:100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6</a:t>
            </a:r>
            <a:r>
              <a:rPr lang="en-US" altLang="zh-CN" sz="4000" smtClean="0">
                <a:solidFill>
                  <a:schemeClr val="tx1"/>
                </a:solidFill>
              </a:rPr>
              <a:t>6/44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66/44加强艳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完全覆盖白头发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66/44+6%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7</a:t>
            </a:r>
            <a:r>
              <a:rPr lang="en-US" altLang="zh-CN" sz="4000" smtClean="0">
                <a:solidFill>
                  <a:schemeClr val="tx1"/>
                </a:solidFill>
              </a:rPr>
              <a:t>/665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7/665加强</a:t>
            </a:r>
            <a:r>
              <a:rPr lang="zh-CN" altLang="en-US" sz="2800" smtClean="0">
                <a:solidFill>
                  <a:schemeClr val="tx1"/>
                </a:solidFill>
              </a:rPr>
              <a:t>紫红色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完全覆盖白头发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7/665+6%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0/77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0/77加强棕色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调彩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做棕色系都可以添加</a:t>
            </a:r>
            <a:endParaRPr lang="zh-CN" altLang="en-US" sz="2800" smtClean="0">
              <a:solidFill>
                <a:schemeClr val="tx1"/>
              </a:solidFill>
            </a:endParaRPr>
          </a:p>
          <a:p>
            <a:endParaRPr lang="zh-CN" altLang="en-US" sz="2800" smtClean="0">
              <a:solidFill>
                <a:schemeClr val="tx1"/>
              </a:solidFill>
            </a:endParaRPr>
          </a:p>
          <a:p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5/77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5/77浅棕色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头发底色</a:t>
            </a:r>
            <a:r>
              <a:rPr lang="zh-CN" altLang="en-US" sz="2800" smtClean="0">
                <a:solidFill>
                  <a:schemeClr val="tx1"/>
                </a:solidFill>
              </a:rPr>
              <a:t>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5/77+9%=1:1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5/77+5/0+6%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7/77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7/77亚麻摩</a:t>
            </a:r>
            <a:r>
              <a:rPr lang="zh-CN" altLang="en-US" sz="2800" smtClean="0">
                <a:solidFill>
                  <a:schemeClr val="tx1"/>
                </a:solidFill>
              </a:rPr>
              <a:t>卡色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7/77+9%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12%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7/77+7/0+9%=80+20+100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sp>
        <p:nvSpPr>
          <p:cNvPr id="7" name="文本占位符 3"/>
          <p:cNvSpPr txBox="1"/>
          <p:nvPr>
            <p:custDataLst>
              <p:tags r:id="rId2"/>
            </p:custDataLst>
          </p:nvPr>
        </p:nvSpPr>
        <p:spPr>
          <a:xfrm>
            <a:off x="335915" y="1268095"/>
            <a:ext cx="10669270" cy="5390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tx1"/>
                </a:solidFill>
              </a:rPr>
              <a:t>选择我们：优点多……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      你开店铺我提供产品…免费送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一纸合同：可以认您的员工成为色彩大师…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  生产国：中国广州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德国：配方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德国：原材料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产品公司：优集化妆品有限公司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产品名称：优集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产品特点：无需配方调配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产品化学致癌物：不含笨二氨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30 16:12:46.374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50" y="209550"/>
            <a:ext cx="2932430" cy="24809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9/77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9/77加强韵棕色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头发底色</a:t>
            </a:r>
            <a:r>
              <a:rPr lang="zh-CN" altLang="en-US" sz="2800" smtClean="0">
                <a:solidFill>
                  <a:schemeClr val="tx1"/>
                </a:solidFill>
              </a:rPr>
              <a:t>：</a:t>
            </a:r>
            <a:r>
              <a:rPr lang="en-US" altLang="zh-CN" sz="2800" smtClean="0">
                <a:solidFill>
                  <a:schemeClr val="tx1"/>
                </a:solidFill>
              </a:rPr>
              <a:t>8:</a:t>
            </a:r>
            <a:r>
              <a:rPr lang="zh-CN" altLang="en-US" sz="2800" smtClean="0">
                <a:solidFill>
                  <a:schemeClr val="tx1"/>
                </a:solidFill>
              </a:rPr>
              <a:t>度左右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9/77+6%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6</a:t>
            </a:r>
            <a:r>
              <a:rPr lang="en-US" altLang="zh-CN" sz="4000" smtClean="0">
                <a:solidFill>
                  <a:schemeClr val="tx1"/>
                </a:solidFill>
              </a:rPr>
              <a:t>/45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70170" cy="503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6/45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6/45+9%=1:1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</a:t>
            </a:r>
            <a:r>
              <a:rPr lang="zh-CN" altLang="en-US" sz="2800" smtClean="0">
                <a:solidFill>
                  <a:schemeClr val="tx1"/>
                </a:solidFill>
              </a:rPr>
              <a:t>度红色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6/45+6/0+6%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加热</a:t>
            </a:r>
            <a:r>
              <a:rPr lang="en-US" altLang="zh-CN" sz="2800" smtClean="0">
                <a:solidFill>
                  <a:schemeClr val="tx1"/>
                </a:solidFill>
              </a:rPr>
              <a:t>15</a:t>
            </a:r>
            <a:r>
              <a:rPr lang="zh-CN" altLang="en-US" sz="2800" smtClean="0">
                <a:solidFill>
                  <a:schemeClr val="tx1"/>
                </a:solidFill>
              </a:rPr>
              <a:t>分钟自然停放</a:t>
            </a:r>
            <a:r>
              <a:rPr lang="en-US" altLang="zh-CN" sz="2800" smtClean="0">
                <a:solidFill>
                  <a:schemeClr val="tx1"/>
                </a:solidFill>
              </a:rPr>
              <a:t>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8/45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8/45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8/45+9%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12%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8/45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0/88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25 08:39:19.862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1717040"/>
            <a:ext cx="7790815" cy="4979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优集芳华色彩美学炫棕色系列染膏操作方法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5120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5</a:t>
            </a:r>
            <a:r>
              <a:rPr lang="zh-CN" altLang="en-US" sz="2800" smtClean="0">
                <a:solidFill>
                  <a:schemeClr val="tx1"/>
                </a:solidFill>
              </a:rPr>
              <a:t>Ｎ浅棕色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5W浅棕暖</a:t>
            </a:r>
            <a:r>
              <a:rPr lang="zh-CN" altLang="en-US" sz="2800" smtClean="0">
                <a:solidFill>
                  <a:schemeClr val="tx1"/>
                </a:solidFill>
              </a:rPr>
              <a:t>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</a:t>
            </a:r>
            <a:r>
              <a:rPr lang="zh-CN" altLang="en-US" sz="2800" smtClean="0">
                <a:solidFill>
                  <a:schemeClr val="tx1"/>
                </a:solidFill>
              </a:rPr>
              <a:t>Ｒ浅棕红紫色 </a:t>
            </a:r>
            <a:r>
              <a:rPr lang="en-US" altLang="zh-CN" sz="2800" smtClean="0">
                <a:solidFill>
                  <a:schemeClr val="tx1"/>
                </a:solidFill>
              </a:rPr>
              <a:t>7M亚麻摩卡</a:t>
            </a:r>
            <a:r>
              <a:rPr lang="zh-CN" altLang="en-US" sz="2800" smtClean="0">
                <a:solidFill>
                  <a:schemeClr val="tx1"/>
                </a:solidFill>
              </a:rPr>
              <a:t>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3-5</a:t>
            </a:r>
            <a:r>
              <a:rPr lang="zh-CN" altLang="en-US" sz="2800" smtClean="0">
                <a:solidFill>
                  <a:schemeClr val="tx1"/>
                </a:solidFill>
              </a:rPr>
              <a:t>度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目标色</a:t>
            </a:r>
            <a:r>
              <a:rPr lang="en-US" altLang="zh-CN" sz="2800" smtClean="0">
                <a:solidFill>
                  <a:schemeClr val="tx1"/>
                </a:solidFill>
              </a:rPr>
              <a:t>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盖白发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5</a:t>
            </a:r>
            <a:r>
              <a:rPr lang="zh-CN" altLang="en-US" sz="2800" smtClean="0">
                <a:solidFill>
                  <a:schemeClr val="tx1"/>
                </a:solidFill>
              </a:rPr>
              <a:t>Ｎ（WR）</a:t>
            </a:r>
            <a:r>
              <a:rPr lang="en-US" altLang="zh-CN" sz="2800" smtClean="0">
                <a:solidFill>
                  <a:schemeClr val="tx1"/>
                </a:solidFill>
              </a:rPr>
              <a:t>+5/0+6%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9%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=80+20+100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7/16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7/16</a:t>
            </a:r>
            <a:r>
              <a:rPr lang="zh-CN" altLang="en-US" sz="2800" smtClean="0">
                <a:solidFill>
                  <a:schemeClr val="tx1"/>
                </a:solidFill>
              </a:rPr>
              <a:t>中紫灰色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8:30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7/16+3%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7/16</a:t>
            </a:r>
            <a:r>
              <a:rPr lang="zh-CN" altLang="en-US" sz="2800" smtClean="0">
                <a:solidFill>
                  <a:schemeClr val="tx1"/>
                </a:solidFill>
              </a:rPr>
              <a:t>中紫灰色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</a:t>
            </a:r>
            <a:r>
              <a:rPr lang="en-US" altLang="zh-CN" sz="4000" smtClean="0">
                <a:solidFill>
                  <a:schemeClr val="tx1"/>
                </a:solidFill>
              </a:rPr>
              <a:t>/171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9/171棕</a:t>
            </a:r>
            <a:r>
              <a:rPr lang="zh-CN" altLang="en-US" sz="2800" smtClean="0">
                <a:solidFill>
                  <a:schemeClr val="tx1"/>
                </a:solidFill>
              </a:rPr>
              <a:t>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头发底色：</a:t>
            </a:r>
            <a:r>
              <a:rPr lang="en-US" altLang="zh-CN" sz="2800" smtClean="0">
                <a:solidFill>
                  <a:schemeClr val="tx1"/>
                </a:solidFill>
              </a:rPr>
              <a:t>8:30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9/171+3%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自然停放45分钟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9/171棕</a:t>
            </a:r>
            <a:r>
              <a:rPr lang="zh-CN" altLang="en-US" sz="2800" smtClean="0">
                <a:solidFill>
                  <a:schemeClr val="tx1"/>
                </a:solidFill>
              </a:rPr>
              <a:t>灰色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9/655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9/655加强艳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8:30+3%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9/655加强艳</a:t>
            </a:r>
            <a:r>
              <a:rPr lang="zh-CN" altLang="en-US" sz="2800" smtClean="0">
                <a:solidFill>
                  <a:schemeClr val="tx1"/>
                </a:solidFill>
              </a:rPr>
              <a:t>红色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9/182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9/182</a:t>
            </a:r>
            <a:r>
              <a:rPr lang="zh-CN" altLang="en-US" sz="2800" smtClean="0">
                <a:solidFill>
                  <a:schemeClr val="tx1"/>
                </a:solidFill>
              </a:rPr>
              <a:t>青灰色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头发底色</a:t>
            </a:r>
            <a:r>
              <a:rPr lang="en-US" altLang="zh-CN" sz="2800" smtClean="0">
                <a:solidFill>
                  <a:schemeClr val="tx1"/>
                </a:solidFill>
              </a:rPr>
              <a:t>8:30+3%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9/182</a:t>
            </a:r>
            <a:r>
              <a:rPr lang="zh-CN" altLang="en-US" sz="2800" smtClean="0">
                <a:solidFill>
                  <a:schemeClr val="tx1"/>
                </a:solidFill>
              </a:rPr>
              <a:t>青灰色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endParaRPr lang="en-US" altLang="zh-CN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9/28</a:t>
            </a:r>
            <a:r>
              <a:rPr lang="zh-CN" altLang="en-US" sz="4000" smtClean="0">
                <a:solidFill>
                  <a:schemeClr val="tx1"/>
                </a:solidFill>
              </a:rPr>
              <a:t>染膏</a:t>
            </a:r>
            <a:r>
              <a:rPr lang="en-US" altLang="zh-CN" sz="4000" smtClean="0">
                <a:solidFill>
                  <a:schemeClr val="tx1"/>
                </a:solidFill>
              </a:rPr>
              <a:t>操作方法</a:t>
            </a:r>
            <a:endParaRPr lang="en-US" altLang="zh-CN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ym typeface="+mn-ea"/>
              </a:rPr>
              <a:t>9/28</a:t>
            </a:r>
            <a:r>
              <a:rPr lang="zh-CN" altLang="en-US" sz="2800" smtClean="0">
                <a:sym typeface="+mn-ea"/>
              </a:rPr>
              <a:t>绿灰色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ym typeface="+mn-ea"/>
              </a:rPr>
              <a:t>方法</a:t>
            </a:r>
            <a:r>
              <a:rPr lang="en-US" altLang="zh-CN" sz="2800" smtClean="0">
                <a:sym typeface="+mn-ea"/>
              </a:rPr>
              <a:t>1:9/28对冲红色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ym typeface="+mn-ea"/>
              </a:rPr>
              <a:t>方法2:需要</a:t>
            </a:r>
            <a:r>
              <a:rPr lang="zh-CN" altLang="en-US" sz="2800" smtClean="0">
                <a:sym typeface="+mn-ea"/>
              </a:rPr>
              <a:t>染棕色系可添加少量</a:t>
            </a:r>
            <a:r>
              <a:rPr lang="en-US" altLang="zh-CN" sz="2800" smtClean="0">
                <a:sym typeface="+mn-ea"/>
              </a:rPr>
              <a:t>9/28</a:t>
            </a:r>
            <a:r>
              <a:rPr lang="zh-CN" altLang="en-US" sz="2800" smtClean="0">
                <a:sym typeface="+mn-ea"/>
              </a:rPr>
              <a:t>，棕色会比较纯正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ym typeface="+mn-ea"/>
              </a:rPr>
              <a:t>方法</a:t>
            </a:r>
            <a:r>
              <a:rPr lang="en-US" altLang="zh-CN" sz="2800" smtClean="0">
                <a:sym typeface="+mn-ea"/>
              </a:rPr>
              <a:t>3:头发底色8</a:t>
            </a:r>
            <a:r>
              <a:rPr lang="zh-CN" altLang="en-US" sz="2800" smtClean="0">
                <a:sym typeface="+mn-ea"/>
              </a:rPr>
              <a:t>度半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ym typeface="+mn-ea"/>
              </a:rPr>
              <a:t>9/28+3%</a:t>
            </a:r>
            <a:r>
              <a:rPr lang="zh-CN" altLang="en-US" sz="2800" smtClean="0">
                <a:sym typeface="+mn-ea"/>
              </a:rPr>
              <a:t>（</a:t>
            </a:r>
            <a:r>
              <a:rPr lang="en-US" altLang="zh-CN" sz="2800" smtClean="0">
                <a:sym typeface="+mn-ea"/>
              </a:rPr>
              <a:t>6%</a:t>
            </a:r>
            <a:r>
              <a:rPr lang="zh-CN" altLang="en-US" sz="2800" smtClean="0">
                <a:sym typeface="+mn-ea"/>
              </a:rPr>
              <a:t>）</a:t>
            </a:r>
            <a:r>
              <a:rPr lang="en-US" altLang="zh-CN" sz="2800" smtClean="0">
                <a:sym typeface="+mn-ea"/>
              </a:rPr>
              <a:t>=1:1</a:t>
            </a:r>
            <a:r>
              <a:rPr lang="zh-CN" altLang="en-US" sz="2800" smtClean="0">
                <a:sym typeface="+mn-ea"/>
              </a:rPr>
              <a:t>绿灰色效果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975" y="1467485"/>
            <a:ext cx="6805930" cy="6309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疑难杂症（全能）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目标色+双氧奶=1:1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白头发轻松搞定！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9%双氧水随便染不会：爆顶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深染浅用一支搞定！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浅染深=水+目标是打底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 多段发一支染膏搞定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  有专用盖白发染膏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  欧莱雅炫棕色系列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潮色=无需配方（目标色+3%6%）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潮色=一支独秀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 自然停放：45分钟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染前：气味清新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                染后：无化学残留物.色彩持久！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    </a:t>
            </a:r>
            <a:endParaRPr lang="zh-CN" altLang="en-US" sz="2400"/>
          </a:p>
          <a:p>
            <a:pPr>
              <a:lnSpc>
                <a:spcPct val="100000"/>
              </a:lnSpc>
            </a:pPr>
            <a:endParaRPr lang="zh-CN" altLang="en-US" sz="2400"/>
          </a:p>
        </p:txBody>
      </p:sp>
      <p:pic>
        <p:nvPicPr>
          <p:cNvPr id="4" name="图片 3" descr="2018-05-30 16:26:22.933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090" y="156845"/>
            <a:ext cx="2559050" cy="1638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r>
              <a:rPr lang="en-US" altLang="zh-CN" sz="4000" smtClean="0">
                <a:solidFill>
                  <a:schemeClr val="tx1"/>
                </a:solidFill>
              </a:rPr>
              <a:t>9/82</a:t>
            </a:r>
            <a:r>
              <a:rPr lang="zh-CN" altLang="en-US" sz="4000" smtClean="0">
                <a:solidFill>
                  <a:schemeClr val="tx1"/>
                </a:solidFill>
              </a:rPr>
              <a:t>染膏操作方法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9/82孔雀</a:t>
            </a:r>
            <a:r>
              <a:rPr lang="zh-CN" altLang="en-US" sz="2800" smtClean="0">
                <a:solidFill>
                  <a:schemeClr val="tx1"/>
                </a:solidFill>
              </a:rPr>
              <a:t>蓝灰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底色</a:t>
            </a:r>
            <a:r>
              <a:rPr lang="en-US" altLang="zh-CN" sz="2800" smtClean="0">
                <a:solidFill>
                  <a:schemeClr val="tx1"/>
                </a:solidFill>
              </a:rPr>
              <a:t>8:30+3%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=1:1</a:t>
            </a:r>
            <a:endParaRPr lang="en-US" altLang="zh-CN" sz="2800" smtClean="0">
              <a:solidFill>
                <a:schemeClr val="tx1"/>
              </a:solidFill>
            </a:endParaRPr>
          </a:p>
          <a:p>
            <a:r>
              <a:rPr lang="en-US" altLang="zh-CN" sz="2800" smtClean="0">
                <a:solidFill>
                  <a:schemeClr val="tx1"/>
                </a:solidFill>
              </a:rPr>
              <a:t>9/82孔雀</a:t>
            </a:r>
            <a:r>
              <a:rPr lang="zh-CN" altLang="en-US" sz="2800" smtClean="0">
                <a:solidFill>
                  <a:schemeClr val="tx1"/>
                </a:solidFill>
              </a:rPr>
              <a:t>蓝灰色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 </a:t>
            </a:r>
            <a:r>
              <a:rPr lang="en-US" altLang="zh-CN" sz="4000" smtClean="0">
                <a:solidFill>
                  <a:schemeClr val="tx1"/>
                </a:solidFill>
              </a:rPr>
              <a:t>9/33</a:t>
            </a:r>
            <a:r>
              <a:rPr lang="zh-CN" altLang="en-US" sz="4000" smtClean="0">
                <a:solidFill>
                  <a:schemeClr val="tx1"/>
                </a:solidFill>
              </a:rPr>
              <a:t>Ｅ操作方法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6" name="图片占位符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6096635" y="1558925"/>
            <a:ext cx="5261610" cy="4314825"/>
          </a:xfrm>
          <a:prstGeom prst="rect">
            <a:avLst/>
          </a:prstGeom>
        </p:spPr>
      </p:pic>
      <p:sp>
        <p:nvSpPr>
          <p:cNvPr id="7" name="文本占位符 3"/>
          <p:cNvSpPr txBox="1"/>
          <p:nvPr>
            <p:custDataLst>
              <p:tags r:id="rId4"/>
            </p:custDataLst>
          </p:nvPr>
        </p:nvSpPr>
        <p:spPr>
          <a:xfrm>
            <a:off x="842645" y="1559560"/>
            <a:ext cx="5150485" cy="431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solidFill>
                  <a:schemeClr val="tx1"/>
                </a:solidFill>
              </a:rPr>
              <a:t>9/33</a:t>
            </a:r>
            <a:r>
              <a:rPr lang="zh-CN" altLang="en-US" sz="2800" smtClean="0">
                <a:solidFill>
                  <a:schemeClr val="tx1"/>
                </a:solidFill>
              </a:rPr>
              <a:t>Ｅ（柠檬黄）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方法</a:t>
            </a:r>
            <a:r>
              <a:rPr lang="en-US" altLang="zh-CN" sz="2800" smtClean="0">
                <a:solidFill>
                  <a:schemeClr val="tx1"/>
                </a:solidFill>
              </a:rPr>
              <a:t>1:</a:t>
            </a:r>
            <a:r>
              <a:rPr lang="zh-CN" altLang="en-US" sz="2800" smtClean="0">
                <a:solidFill>
                  <a:schemeClr val="tx1"/>
                </a:solidFill>
              </a:rPr>
              <a:t>可</a:t>
            </a:r>
            <a:r>
              <a:rPr lang="zh-CN" altLang="en-US" sz="2800" smtClean="0">
                <a:solidFill>
                  <a:schemeClr val="tx1"/>
                </a:solidFill>
              </a:rPr>
              <a:t>以添加到普通黄色系染膏中调配使用，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方法</a:t>
            </a:r>
            <a:r>
              <a:rPr lang="en-US" altLang="zh-CN" sz="2800" smtClean="0">
                <a:solidFill>
                  <a:schemeClr val="tx1"/>
                </a:solidFill>
              </a:rPr>
              <a:t>2:</a:t>
            </a:r>
            <a:r>
              <a:rPr lang="zh-CN" altLang="en-US" sz="2800" smtClean="0">
                <a:solidFill>
                  <a:schemeClr val="tx1"/>
                </a:solidFill>
              </a:rPr>
              <a:t>将头发底色用优集漂粉</a:t>
            </a:r>
            <a:r>
              <a:rPr lang="en-US" altLang="zh-CN" sz="2800" smtClean="0">
                <a:solidFill>
                  <a:schemeClr val="tx1"/>
                </a:solidFill>
              </a:rPr>
              <a:t>+6%双氧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1:1.5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r>
              <a:rPr lang="en-US" altLang="zh-CN" sz="2800" smtClean="0">
                <a:solidFill>
                  <a:schemeClr val="tx1"/>
                </a:solidFill>
              </a:rPr>
              <a:t>1-2</a:t>
            </a:r>
            <a:r>
              <a:rPr lang="zh-CN" altLang="en-US" sz="2800" smtClean="0">
                <a:solidFill>
                  <a:schemeClr val="tx1"/>
                </a:solidFill>
              </a:rPr>
              <a:t>次底色到</a:t>
            </a:r>
            <a:r>
              <a:rPr lang="en-US" altLang="zh-CN" sz="2800" smtClean="0">
                <a:solidFill>
                  <a:schemeClr val="tx1"/>
                </a:solidFill>
              </a:rPr>
              <a:t>8</a:t>
            </a:r>
            <a:r>
              <a:rPr lang="zh-CN" altLang="en-US" sz="2800" smtClean="0">
                <a:solidFill>
                  <a:schemeClr val="tx1"/>
                </a:solidFill>
              </a:rPr>
              <a:t>度半左右。用</a:t>
            </a:r>
            <a:r>
              <a:rPr lang="en-US" altLang="zh-CN" sz="2800" smtClean="0">
                <a:solidFill>
                  <a:schemeClr val="tx1"/>
                </a:solidFill>
              </a:rPr>
              <a:t>9/33</a:t>
            </a:r>
            <a:r>
              <a:rPr lang="zh-CN" altLang="en-US" sz="2800" smtClean="0">
                <a:solidFill>
                  <a:schemeClr val="tx1"/>
                </a:solidFill>
              </a:rPr>
              <a:t>Ｅ</a:t>
            </a:r>
            <a:r>
              <a:rPr lang="en-US" altLang="zh-CN" sz="2800" smtClean="0">
                <a:solidFill>
                  <a:schemeClr val="tx1"/>
                </a:solidFill>
              </a:rPr>
              <a:t>+3%</a:t>
            </a:r>
            <a:r>
              <a:rPr lang="zh-CN" altLang="en-US" sz="2800" smtClean="0">
                <a:solidFill>
                  <a:schemeClr val="tx1"/>
                </a:solidFill>
              </a:rPr>
              <a:t>（</a:t>
            </a:r>
            <a:r>
              <a:rPr lang="en-US" altLang="zh-CN" sz="2800" smtClean="0">
                <a:solidFill>
                  <a:schemeClr val="tx1"/>
                </a:solidFill>
              </a:rPr>
              <a:t>6%</a:t>
            </a:r>
            <a:r>
              <a:rPr lang="zh-CN" altLang="en-US" sz="2800" smtClean="0">
                <a:solidFill>
                  <a:schemeClr val="tx1"/>
                </a:solidFill>
              </a:rPr>
              <a:t>）（</a:t>
            </a:r>
            <a:r>
              <a:rPr lang="en-US" altLang="zh-CN" sz="2800" smtClean="0">
                <a:solidFill>
                  <a:schemeClr val="tx1"/>
                </a:solidFill>
              </a:rPr>
              <a:t>1:1</a:t>
            </a:r>
            <a:r>
              <a:rPr lang="zh-CN" altLang="en-US" sz="2800" smtClean="0">
                <a:solidFill>
                  <a:schemeClr val="tx1"/>
                </a:solidFill>
              </a:rPr>
              <a:t>）调配自然停放（</a:t>
            </a:r>
            <a:r>
              <a:rPr lang="en-US" altLang="zh-CN" sz="2800" smtClean="0">
                <a:solidFill>
                  <a:schemeClr val="tx1"/>
                </a:solidFill>
              </a:rPr>
              <a:t>45分钟</a:t>
            </a:r>
            <a:r>
              <a:rPr lang="zh-CN" altLang="en-US" sz="2800" smtClean="0">
                <a:solidFill>
                  <a:schemeClr val="tx1"/>
                </a:solidFill>
              </a:rPr>
              <a:t>）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sp>
        <p:nvSpPr>
          <p:cNvPr id="7" name="文本占位符 3"/>
          <p:cNvSpPr txBox="1"/>
          <p:nvPr>
            <p:custDataLst>
              <p:tags r:id="rId2"/>
            </p:custDataLst>
          </p:nvPr>
        </p:nvSpPr>
        <p:spPr>
          <a:xfrm>
            <a:off x="271145" y="1257935"/>
            <a:ext cx="11087100" cy="5091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tx1"/>
                </a:solidFill>
              </a:rPr>
              <a:t>性价比：高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     特点：毒品及染膏=发型师爱不释手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痛点：配方不需要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疼点：操作简单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疼点：刺激头皮等等问题=轻微 微乎其微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疼点：浪费材料=优集帮您节约控制成本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客人：优集染膏回头率高是缺点吗？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VIP：客户增加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水电：节约时间水电成本。</a:t>
            </a:r>
            <a:endParaRPr lang="zh-CN" altLang="en-US" sz="2800" smtClean="0">
              <a:solidFill>
                <a:schemeClr val="tx1"/>
              </a:solidFill>
            </a:endParaRPr>
          </a:p>
          <a:p>
            <a:r>
              <a:rPr lang="zh-CN" altLang="en-US" sz="2800" smtClean="0">
                <a:solidFill>
                  <a:schemeClr val="tx1"/>
                </a:solidFill>
              </a:rPr>
              <a:t>学习：上优酷看优集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30 16:28:30.47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5" y="167005"/>
            <a:ext cx="2364740" cy="16186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1"/>
            </p:custDataLst>
          </p:nvPr>
        </p:nvSpPr>
        <p:spPr>
          <a:xfrm>
            <a:off x="842645" y="485140"/>
            <a:ext cx="10515600" cy="982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>
                <a:solidFill>
                  <a:schemeClr val="tx1"/>
                </a:solidFill>
              </a:rPr>
              <a:t>优集芳华色彩美学</a:t>
            </a:r>
            <a:endParaRPr lang="zh-CN" altLang="en-US" sz="4000" smtClean="0">
              <a:solidFill>
                <a:schemeClr val="tx1"/>
              </a:solidFill>
            </a:endParaRPr>
          </a:p>
        </p:txBody>
      </p:sp>
      <p:pic>
        <p:nvPicPr>
          <p:cNvPr id="2" name="图片 1" descr="2018-05-30 16:33:31.665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1234440"/>
            <a:ext cx="2042160" cy="5345430"/>
          </a:xfrm>
          <a:prstGeom prst="rect">
            <a:avLst/>
          </a:prstGeom>
        </p:spPr>
      </p:pic>
      <p:pic>
        <p:nvPicPr>
          <p:cNvPr id="3" name="图片 2" descr="2018-05-30 16:33:49.503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5" y="2189480"/>
            <a:ext cx="4442460" cy="3684905"/>
          </a:xfrm>
          <a:prstGeom prst="rect">
            <a:avLst/>
          </a:prstGeom>
        </p:spPr>
      </p:pic>
      <p:pic>
        <p:nvPicPr>
          <p:cNvPr id="4" name="图片 3" descr="2018-05-30 16:34:25.491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35" y="1467485"/>
            <a:ext cx="1952625" cy="4986020"/>
          </a:xfrm>
          <a:prstGeom prst="rect">
            <a:avLst/>
          </a:prstGeom>
        </p:spPr>
      </p:pic>
      <p:pic>
        <p:nvPicPr>
          <p:cNvPr id="8" name="图片 7" descr="2018-05-30 16:34:50.432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0" y="1762760"/>
            <a:ext cx="1693545" cy="4537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优集芳华色彩美学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全面色系，特色巧克力色系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、红色；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、棕色；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、潮色；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、高度数色系；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、灰色系；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、金色系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请在此处添加文本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>
            <p:custDataLst>
              <p:tags r:id="rId1"/>
            </p:custDataLst>
          </p:nvPr>
        </p:nvSpPr>
        <p:spPr>
          <a:xfrm>
            <a:off x="839788" y="457199"/>
            <a:ext cx="10514012" cy="98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优集染膏 基色操作方法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文本占位符 11"/>
          <p:cNvSpPr txBox="1"/>
          <p:nvPr>
            <p:custDataLst>
              <p:tags r:id="rId2"/>
            </p:custDataLst>
          </p:nvPr>
        </p:nvSpPr>
        <p:spPr>
          <a:xfrm>
            <a:off x="837937" y="1559367"/>
            <a:ext cx="5148000" cy="20883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2/0-3/0-4/0-5/0-6/0-7/0-8/0-9/0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10/0-11/0-12/0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3" name="文本占位符 14"/>
          <p:cNvSpPr txBox="1"/>
          <p:nvPr>
            <p:custDataLst>
              <p:tags r:id="rId3"/>
            </p:custDataLst>
          </p:nvPr>
        </p:nvSpPr>
        <p:spPr>
          <a:xfrm>
            <a:off x="837674" y="3777159"/>
            <a:ext cx="5148263" cy="2088529"/>
          </a:xfrm>
          <a:prstGeom prst="rect">
            <a:avLst/>
          </a:prstGeom>
        </p:spPr>
        <p:txBody>
          <a:bodyPr anchor="ctr" anchorCtr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2/0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1:1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</a:rPr>
              <a:t>+6%=覆盖白头发</a:t>
            </a:r>
            <a:r>
              <a:rPr lang="zh-CN" altLang="en-US" dirty="0" smtClean="0">
                <a:solidFill>
                  <a:schemeClr val="tx1"/>
                </a:solidFill>
              </a:rPr>
              <a:t>（自然停放</a:t>
            </a:r>
            <a:r>
              <a:rPr lang="en-US" altLang="zh-CN" dirty="0" smtClean="0">
                <a:solidFill>
                  <a:schemeClr val="tx1"/>
                </a:solidFill>
              </a:rPr>
              <a:t>45分钟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3/0-4/0-5/0-6/0-7/0-8/0-9/0-10/0-11/0-12/0</a:t>
            </a:r>
            <a:r>
              <a:rPr lang="zh-CN" altLang="en-US" dirty="0" smtClean="0">
                <a:solidFill>
                  <a:schemeClr val="tx1"/>
                </a:solidFill>
              </a:rPr>
              <a:t>做其他目标是色时需要添加的色彩（</a:t>
            </a:r>
            <a:r>
              <a:rPr lang="en-US" altLang="zh-CN" dirty="0" smtClean="0">
                <a:solidFill>
                  <a:schemeClr val="tx1"/>
                </a:solidFill>
              </a:rPr>
              <a:t>6/46+6/0=90+10</a:t>
            </a:r>
            <a:r>
              <a:rPr lang="zh-CN" altLang="en-US" dirty="0" smtClean="0">
                <a:solidFill>
                  <a:schemeClr val="tx1"/>
                </a:solidFill>
              </a:rPr>
              <a:t>克这个方法适合</a:t>
            </a:r>
            <a:r>
              <a:rPr lang="en-US" altLang="zh-CN" dirty="0" smtClean="0">
                <a:solidFill>
                  <a:schemeClr val="tx1"/>
                </a:solidFill>
              </a:rPr>
              <a:t>5-9</a:t>
            </a:r>
            <a:r>
              <a:rPr lang="zh-CN" altLang="en-US" dirty="0" smtClean="0">
                <a:solidFill>
                  <a:schemeClr val="tx1"/>
                </a:solidFill>
              </a:rPr>
              <a:t>度使用）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1559367"/>
            <a:ext cx="5261304" cy="208501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0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2"/>
  <p:tag name="KSO_WM_UNIT_ID" val="150995211*f*2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101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102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10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104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10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10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107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10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109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1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1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111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11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1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1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1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1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1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1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1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2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2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2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2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2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2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2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2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2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2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3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3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3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3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3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3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3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3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3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3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4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4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4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4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4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4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4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4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4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4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5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5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5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5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5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5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5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5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5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5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6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6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6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6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6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6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6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6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6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6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7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7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7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7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7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7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7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7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7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7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8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8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8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8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8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8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8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8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8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8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9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a"/>
  <p:tag name="KSO_WM_UNIT_INDEX" val="1"/>
  <p:tag name="KSO_WM_UNIT_ID" val="260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请在此处添加标题"/>
  <p:tag name="KSO_WM_BEAUTIFY_FLAG" val="#wm#"/>
</p:tagLst>
</file>

<file path=ppt/tags/tag19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9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9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9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9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9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19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19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19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19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1"/>
  <p:tag name="KSO_WM_UNIT_ID" val="260*f*1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20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20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21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2"/>
  <p:tag name="KSO_WM_UNIT_ID" val="260*f*2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2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4"/>
  <p:tag name="KSO_WM_SLIDE_INDEX" val="4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24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2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2"/>
  <p:tag name="KSO_WM_UNIT_ID" val="150995211*f*2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2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27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2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29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2"/>
  <p:tag name="KSO_WM_UNIT_ID" val="150995211*f*2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30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31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32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3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34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35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3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37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3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39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40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4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4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4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4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4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4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4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4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4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5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5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5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5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5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55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5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5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5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5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6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60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6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62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d"/>
  <p:tag name="KSO_WM_UNIT_INDEX" val="1"/>
  <p:tag name="KSO_WM_UNIT_ID" val="preset201_91*d*1"/>
  <p:tag name="KSO_WM_UNIT_LAYERLEVEL" val="1"/>
  <p:tag name="KSO_WM_UNIT_VALUE" val="1198*1460"/>
  <p:tag name="KSO_WM_UNIT_HIGHLIGHT" val="0"/>
  <p:tag name="KSO_WM_UNIT_COMPATIBLE" val="0"/>
  <p:tag name="KSO_WM_UNIT_CLEAR" val="0"/>
  <p:tag name="KSO_WM_BEAUTIFY_FLAG" val="#wm#"/>
</p:tagLst>
</file>

<file path=ppt/tags/tag63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64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6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6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67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6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69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7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f"/>
  <p:tag name="KSO_WM_UNIT_INDEX" val="1"/>
  <p:tag name="KSO_WM_UNIT_ID" val="preset201_91*f*1"/>
  <p:tag name="KSO_WM_UNIT_LAYERLEVEL" val="1"/>
  <p:tag name="KSO_WM_UNIT_VALUE" val="143"/>
  <p:tag name="KSO_WM_UNIT_HIGHLIGHT" val="0"/>
  <p:tag name="KSO_WM_UNIT_COMPATIBLE" val="0"/>
  <p:tag name="KSO_WM_UNIT_CLEAR" val="0"/>
  <p:tag name="KSO_WM_BEAUTIFY_FLAG" val="#wm#"/>
  <p:tag name="KSO_WM_UNIT_PRESET_TEXT" val="请在此处添加文本"/>
</p:tagLst>
</file>

<file path=ppt/tags/tag7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71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72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7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74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7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7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77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7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79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8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91"/>
  <p:tag name="KSO_WM_SLIDE_INDEX" val="9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122"/>
  <p:tag name="KSO_WM_SLIDE_SIZE" val="828*339"/>
</p:tagLst>
</file>

<file path=ppt/tags/tag8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81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82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8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1"/>
  <p:tag name="KSO_WM_UNIT_ID" val="150995211*d*1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84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8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8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87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88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89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9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UNIT_TYPE" val="a"/>
  <p:tag name="KSO_WM_UNIT_INDEX" val="1"/>
  <p:tag name="KSO_WM_UNIT_ID" val="preset201_91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请在此处添加标题"/>
</p:tagLst>
</file>

<file path=ppt/tags/tag90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91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92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93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94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95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2"/>
  <p:tag name="KSO_WM_UNIT_ID" val="150995211*f*2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ags/tag96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d"/>
  <p:tag name="KSO_WM_UNIT_INDEX" val="2"/>
  <p:tag name="KSO_WM_UNIT_ID" val="150995211*d*2"/>
  <p:tag name="KSO_WM_UNIT_CLEAR" val="0"/>
  <p:tag name="KSO_WM_UNIT_LAYERLEVEL" val="1"/>
  <p:tag name="KSO_WM_UNIT_VALUE" val="579*1460"/>
  <p:tag name="KSO_WM_UNIT_HIGHLIGHT" val="0"/>
  <p:tag name="KSO_WM_UNIT_COMPATIBLE" val="0"/>
  <p:tag name="KSO_WM_BEAUTIFY_FLAG" val="#wm#"/>
</p:tagLst>
</file>

<file path=ppt/tags/tag97.xml><?xml version="1.0" encoding="utf-8"?>
<p:tagLst xmlns:p="http://schemas.openxmlformats.org/presentationml/2006/main">
  <p:tag name="KSO_WM_SLIDE_ID" val="150995211"/>
  <p:tag name="KSO_WM_SLIDE_INDEX" val="20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66*123"/>
  <p:tag name="KSO_WM_SLIDE_SIZE" val="828*339"/>
  <p:tag name="KSO_WM_TEMPLATE_CATEGORY" val="preset"/>
  <p:tag name="KSO_WM_TEMPLATE_INDEX" val="201"/>
  <p:tag name="KSO_WM_TAG_VERSION" val="1.0"/>
</p:tagLst>
</file>

<file path=ppt/tags/tag98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a"/>
  <p:tag name="KSO_WM_UNIT_INDEX" val="1"/>
  <p:tag name="KSO_WM_UNIT_ID" val="1509952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请在此处添加标题"/>
</p:tagLst>
</file>

<file path=ppt/tags/tag99.xml><?xml version="1.0" encoding="utf-8"?>
<p:tagLst xmlns:p="http://schemas.openxmlformats.org/presentationml/2006/main">
  <p:tag name="KSO_WM_TAG_VERSION" val="1.0"/>
  <p:tag name="KSO_WM_TEMPLATE_CATEGORY" val="preset"/>
  <p:tag name="KSO_WM_TEMPLATE_INDEX" val="201"/>
  <p:tag name="KSO_WM_UNIT_TYPE" val="f"/>
  <p:tag name="KSO_WM_UNIT_INDEX" val="1"/>
  <p:tag name="KSO_WM_UNIT_ID" val="150995211*f*1"/>
  <p:tag name="KSO_WM_UNIT_CLEAR" val="1"/>
  <p:tag name="KSO_WM_UNIT_LAYERLEVEL" val="1"/>
  <p:tag name="KSO_WM_UNIT_VALUE" val="65"/>
  <p:tag name="KSO_WM_UNIT_HIGHLIGHT" val="0"/>
  <p:tag name="KSO_WM_UNIT_COMPATIBLE" val="0"/>
  <p:tag name="KSO_WM_BEAUTIFY_FLAG" val="#wm#"/>
  <p:tag name="KSO_WM_UNIT_PRESET_TEXT" val="请在此处添加文本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4174</Words>
  <Application>WPS 演示</Application>
  <PresentationFormat>宽屏</PresentationFormat>
  <Paragraphs>449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9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优集芳华色彩操作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优集芳华色彩美学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啊拉灯</dc:creator>
  <cp:lastModifiedBy>sale</cp:lastModifiedBy>
  <cp:revision>495</cp:revision>
  <dcterms:created xsi:type="dcterms:W3CDTF">1900-01-01T00:00:00Z</dcterms:created>
  <dcterms:modified xsi:type="dcterms:W3CDTF">2019-12-26T04:10:18Z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